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74" r:id="rId6"/>
    <p:sldId id="275" r:id="rId7"/>
    <p:sldId id="276" r:id="rId8"/>
    <p:sldId id="261" r:id="rId9"/>
    <p:sldId id="263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36919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2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9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Opmaak aanpassen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239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Opmaak aanpassen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920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Opmaak aanpassen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8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U Nederlands begin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sz="quarter" idx="13"/>
          </p:nvPr>
        </p:nvSpPr>
        <p:spPr>
          <a:xfrm>
            <a:off x="10296000" y="9180000"/>
            <a:ext cx="1510408" cy="20915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spcBef>
                <a:spcPts val="0"/>
              </a:spcBef>
              <a:defRPr sz="1600">
                <a:solidFill>
                  <a:srgbClr val="F36919"/>
                </a:solidFill>
              </a:defRPr>
            </a:lvl1pPr>
          </a:lstStyle>
          <a:p>
            <a:r>
              <a:t>NU Nederlands 3F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4"/>
          </p:nvPr>
        </p:nvSpPr>
        <p:spPr>
          <a:xfrm>
            <a:off x="1331999" y="4140000"/>
            <a:ext cx="4148139" cy="10203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spcBef>
                <a:spcPts val="0"/>
              </a:spcBef>
              <a:defRPr sz="8000" b="1">
                <a:solidFill>
                  <a:srgbClr val="F36919"/>
                </a:solidFill>
              </a:defRPr>
            </a:lvl1pPr>
          </a:lstStyle>
          <a:p>
            <a:r>
              <a:t>Kop groot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quarter" idx="15"/>
          </p:nvPr>
        </p:nvSpPr>
        <p:spPr>
          <a:xfrm>
            <a:off x="1372244" y="5549552"/>
            <a:ext cx="10611075" cy="11182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t>Eventuele tekstregels als inleiding op de rest van de presentatie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 Nederlands vervolg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andvor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5100" y="2540000"/>
            <a:ext cx="26797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balk vervolgscher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139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719999" y="9180000"/>
            <a:ext cx="2287553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© Noordhoff Uitgevers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>
            <a:off x="10296000" y="9180000"/>
            <a:ext cx="1612008" cy="310754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spcBef>
                <a:spcPts val="0"/>
              </a:spcBef>
              <a:defRPr sz="1600">
                <a:solidFill>
                  <a:srgbClr val="F36919"/>
                </a:solidFill>
              </a:defRPr>
            </a:lvl1pPr>
          </a:lstStyle>
          <a:p>
            <a:r>
              <a:t>NU Nederlands 3F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4"/>
          </p:nvPr>
        </p:nvSpPr>
        <p:spPr>
          <a:xfrm>
            <a:off x="1332000" y="2124000"/>
            <a:ext cx="5014070" cy="56247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36919"/>
                </a:solidFill>
              </a:defRPr>
            </a:lvl1pPr>
          </a:lstStyle>
          <a:p>
            <a:r>
              <a:t>Kop vervolgschermen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half" idx="15"/>
          </p:nvPr>
        </p:nvSpPr>
        <p:spPr>
          <a:xfrm>
            <a:off x="1368000" y="3240000"/>
            <a:ext cx="10994638" cy="426789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t>Nee hoor.</a:t>
            </a:r>
          </a:p>
          <a:p>
            <a:pPr marL="359999" indent="-359999">
              <a:buSzPct val="75000"/>
              <a:buChar char="•"/>
            </a:pPr>
            <a:r>
              <a:t>De minister verwacht dat het aantal geslaagde studenten de komende jaren zullen toenemen.</a:t>
            </a:r>
          </a:p>
          <a:p>
            <a:pPr marL="359999" indent="-359999">
              <a:buSzPct val="75000"/>
              <a:buChar char="•"/>
            </a:pPr>
            <a:r>
              <a:t>De minister verwacht dat het aantal geslaagde studenten de komende jaren zullen toenemen.</a:t>
            </a:r>
          </a:p>
          <a:p>
            <a:pPr marL="359999" indent="-359999">
              <a:buSzPct val="75000"/>
              <a:buChar char="-"/>
            </a:pPr>
            <a:r>
              <a:t>De minister verwacht dat het aantal geslaagde studenten de komende jaren zal toenemen.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lk beginscher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3004800" cy="229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randvor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25100" y="2540000"/>
            <a:ext cx="2679700" cy="5461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719999" y="9180000"/>
            <a:ext cx="2287553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© Noordhoff Uitgevers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358900" y="4051300"/>
            <a:ext cx="104648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819785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F36919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584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4"/>
          </p:nvPr>
        </p:nvSpPr>
        <p:spPr>
          <a:xfrm>
            <a:off x="1253440" y="3682612"/>
            <a:ext cx="8342028" cy="1107996"/>
          </a:xfrm>
          <a:prstGeom prst="rect">
            <a:avLst/>
          </a:prstGeom>
        </p:spPr>
        <p:txBody>
          <a:bodyPr/>
          <a:lstStyle/>
          <a:p>
            <a:r>
              <a:rPr lang="nl-NL" sz="7200" dirty="0" smtClean="0"/>
              <a:t>Overtuigende teksten</a:t>
            </a:r>
            <a:endParaRPr sz="7200" dirty="0"/>
          </a:p>
        </p:txBody>
      </p:sp>
      <p:sp>
        <p:nvSpPr>
          <p:cNvPr id="53" name="Shape 53"/>
          <p:cNvSpPr>
            <a:spLocks noGrp="1"/>
          </p:cNvSpPr>
          <p:nvPr>
            <p:ph type="body" idx="15"/>
          </p:nvPr>
        </p:nvSpPr>
        <p:spPr>
          <a:xfrm>
            <a:off x="1253440" y="4877696"/>
            <a:ext cx="9536734" cy="1210588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Hoe herken ik feiten, meningen en argumenten in een tekst?</a:t>
            </a:r>
            <a:endParaRPr dirty="0"/>
          </a:p>
        </p:txBody>
      </p:sp>
      <p:sp>
        <p:nvSpPr>
          <p:cNvPr id="6" name="Shape 55"/>
          <p:cNvSpPr>
            <a:spLocks noGrp="1"/>
          </p:cNvSpPr>
          <p:nvPr>
            <p:ph type="body" idx="13"/>
          </p:nvPr>
        </p:nvSpPr>
        <p:spPr>
          <a:xfrm>
            <a:off x="10346800" y="9180000"/>
            <a:ext cx="1612008" cy="310754"/>
          </a:xfrm>
          <a:prstGeom prst="rect">
            <a:avLst/>
          </a:prstGeom>
        </p:spPr>
        <p:txBody>
          <a:bodyPr/>
          <a:lstStyle/>
          <a:p>
            <a:r>
              <a:rPr dirty="0"/>
              <a:t>NU </a:t>
            </a:r>
            <a:r>
              <a:rPr dirty="0" err="1"/>
              <a:t>Nederlands</a:t>
            </a:r>
            <a:r>
              <a:rPr dirty="0"/>
              <a:t> 3F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98" y="4045376"/>
            <a:ext cx="8791575" cy="4943475"/>
          </a:xfrm>
          <a:prstGeom prst="rect">
            <a:avLst/>
          </a:prstGeom>
        </p:spPr>
      </p:pic>
      <p:sp>
        <p:nvSpPr>
          <p:cNvPr id="55" name="Shape 5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NU </a:t>
            </a:r>
            <a:r>
              <a:rPr dirty="0" err="1"/>
              <a:t>Nederlands</a:t>
            </a:r>
            <a:r>
              <a:rPr dirty="0"/>
              <a:t> 3F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5"/>
          </p:nvPr>
        </p:nvSpPr>
        <p:spPr>
          <a:xfrm>
            <a:off x="1323842" y="3018283"/>
            <a:ext cx="10625771" cy="5047536"/>
          </a:xfrm>
          <a:prstGeom prst="rect">
            <a:avLst/>
          </a:prstGeom>
        </p:spPr>
        <p:txBody>
          <a:bodyPr/>
          <a:lstStyle/>
          <a:p>
            <a:pPr>
              <a:buSzPct val="75000"/>
            </a:pPr>
            <a:r>
              <a:rPr lang="nl-NL" sz="3200" dirty="0" smtClean="0"/>
              <a:t>Van een feit kun je controleren of het waar of onwaar is.</a:t>
            </a: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 smtClean="0"/>
          </a:p>
          <a:p>
            <a:pPr>
              <a:buSzPct val="75000"/>
            </a:pPr>
            <a:endParaRPr lang="nl-NL" sz="3200" dirty="0"/>
          </a:p>
          <a:p>
            <a:pPr>
              <a:buSzPct val="75000"/>
            </a:pPr>
            <a:endParaRPr lang="nl-NL" sz="3200" dirty="0" smtClean="0"/>
          </a:p>
          <a:p>
            <a:pPr>
              <a:buSzPct val="75000"/>
            </a:pPr>
            <a:endParaRPr lang="nl-NL" sz="3200" dirty="0"/>
          </a:p>
          <a:p>
            <a:pPr>
              <a:buSzPct val="75000"/>
            </a:pP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/>
          </a:p>
        </p:txBody>
      </p:sp>
      <p:sp>
        <p:nvSpPr>
          <p:cNvPr id="4" name="Shape 56"/>
          <p:cNvSpPr txBox="1">
            <a:spLocks/>
          </p:cNvSpPr>
          <p:nvPr/>
        </p:nvSpPr>
        <p:spPr>
          <a:xfrm>
            <a:off x="1323842" y="2315642"/>
            <a:ext cx="87524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3691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nl-NL" sz="4000" dirty="0" smtClean="0"/>
              <a:t>FEIT</a:t>
            </a:r>
            <a:endParaRPr lang="nl-NL" sz="4000" dirty="0"/>
          </a:p>
        </p:txBody>
      </p:sp>
      <p:sp>
        <p:nvSpPr>
          <p:cNvPr id="3" name="Ovaal bijschrift 2"/>
          <p:cNvSpPr/>
          <p:nvPr/>
        </p:nvSpPr>
        <p:spPr>
          <a:xfrm>
            <a:off x="159070" y="5403360"/>
            <a:ext cx="2329543" cy="490498"/>
          </a:xfrm>
          <a:prstGeom prst="wedgeEllipseCallout">
            <a:avLst>
              <a:gd name="adj1" fmla="val 34427"/>
              <a:gd name="adj2" fmla="val 10297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1 feit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2035628" y="6922301"/>
            <a:ext cx="3703892" cy="13665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2035628" y="7155157"/>
            <a:ext cx="2830286" cy="4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Rechthoekig bijschrift 22"/>
          <p:cNvSpPr/>
          <p:nvPr/>
        </p:nvSpPr>
        <p:spPr>
          <a:xfrm>
            <a:off x="5839260" y="7655153"/>
            <a:ext cx="2960914" cy="1333698"/>
          </a:xfrm>
          <a:prstGeom prst="wedgeRectCallout">
            <a:avLst>
              <a:gd name="adj1" fmla="val -75973"/>
              <a:gd name="adj2" fmla="val -8459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Dit kun je waarschijnlijk terugvinden in het inspectierapport. Je kunt de uitspraak controleren en daarom is het een feit.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2035628" y="6685621"/>
            <a:ext cx="3703892" cy="13665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2035628" y="6407404"/>
            <a:ext cx="3703892" cy="13665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16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42" y="4050836"/>
            <a:ext cx="8791575" cy="4943475"/>
          </a:xfrm>
          <a:prstGeom prst="rect">
            <a:avLst/>
          </a:prstGeom>
        </p:spPr>
      </p:pic>
      <p:sp>
        <p:nvSpPr>
          <p:cNvPr id="55" name="Shape 5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NU </a:t>
            </a:r>
            <a:r>
              <a:rPr dirty="0" err="1"/>
              <a:t>Nederlands</a:t>
            </a:r>
            <a:r>
              <a:rPr dirty="0"/>
              <a:t> 3F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5"/>
          </p:nvPr>
        </p:nvSpPr>
        <p:spPr>
          <a:xfrm>
            <a:off x="1323842" y="3018283"/>
            <a:ext cx="10625771" cy="5539978"/>
          </a:xfrm>
          <a:prstGeom prst="rect">
            <a:avLst/>
          </a:prstGeom>
        </p:spPr>
        <p:txBody>
          <a:bodyPr/>
          <a:lstStyle/>
          <a:p>
            <a:pPr>
              <a:buSzPct val="75000"/>
            </a:pPr>
            <a:r>
              <a:rPr lang="nl-NL" sz="3200" dirty="0"/>
              <a:t>Een mening is niet waar of onwaar. Je kunt een mening dus niet controleren.</a:t>
            </a: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 smtClean="0"/>
          </a:p>
          <a:p>
            <a:pPr>
              <a:buSzPct val="75000"/>
            </a:pPr>
            <a:endParaRPr lang="nl-NL" sz="3200" dirty="0"/>
          </a:p>
          <a:p>
            <a:pPr>
              <a:buSzPct val="75000"/>
            </a:pPr>
            <a:endParaRPr lang="nl-NL" sz="3200" dirty="0" smtClean="0"/>
          </a:p>
          <a:p>
            <a:pPr>
              <a:buSzPct val="75000"/>
            </a:pPr>
            <a:endParaRPr lang="nl-NL" sz="3200" dirty="0"/>
          </a:p>
          <a:p>
            <a:pPr>
              <a:buSzPct val="75000"/>
            </a:pP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/>
          </a:p>
        </p:txBody>
      </p:sp>
      <p:sp>
        <p:nvSpPr>
          <p:cNvPr id="4" name="Shape 56"/>
          <p:cNvSpPr txBox="1">
            <a:spLocks/>
          </p:cNvSpPr>
          <p:nvPr/>
        </p:nvSpPr>
        <p:spPr>
          <a:xfrm>
            <a:off x="1323842" y="2315642"/>
            <a:ext cx="183864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3691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nl-NL" sz="4000" dirty="0" smtClean="0"/>
              <a:t>MENING</a:t>
            </a:r>
            <a:endParaRPr lang="nl-NL" sz="4000" dirty="0"/>
          </a:p>
        </p:txBody>
      </p:sp>
      <p:sp>
        <p:nvSpPr>
          <p:cNvPr id="3" name="Ovaal bijschrift 2"/>
          <p:cNvSpPr/>
          <p:nvPr/>
        </p:nvSpPr>
        <p:spPr>
          <a:xfrm>
            <a:off x="159070" y="6825185"/>
            <a:ext cx="2329543" cy="490498"/>
          </a:xfrm>
          <a:prstGeom prst="wedgeEllipseCallout">
            <a:avLst>
              <a:gd name="adj1" fmla="val 40691"/>
              <a:gd name="adj2" fmla="val 18665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2 mening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2136811" y="8159092"/>
            <a:ext cx="3896442" cy="1214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Rechthoekig bijschrift 22"/>
          <p:cNvSpPr/>
          <p:nvPr/>
        </p:nvSpPr>
        <p:spPr>
          <a:xfrm>
            <a:off x="6341761" y="5732614"/>
            <a:ext cx="2960914" cy="1579920"/>
          </a:xfrm>
          <a:prstGeom prst="wedgeRectCallout">
            <a:avLst>
              <a:gd name="adj1" fmla="val -64999"/>
              <a:gd name="adj2" fmla="val 9628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SzPct val="75000"/>
            </a:pPr>
            <a:r>
              <a:rPr lang="nl-NL" b="1" dirty="0">
                <a:solidFill>
                  <a:srgbClr val="000000"/>
                </a:solidFill>
                <a:latin typeface="Helvetica Light"/>
              </a:rPr>
              <a:t>Hier kan iemand het mee eens of oneens zijn. Dat verschilt per persoon. Je kunt niet zeggen dat dit waar of onwaar is. Daarom is het een mening.</a:t>
            </a:r>
          </a:p>
        </p:txBody>
      </p:sp>
    </p:spTree>
    <p:extLst>
      <p:ext uri="{BB962C8B-B14F-4D97-AF65-F5344CB8AC3E}">
        <p14:creationId xmlns:p14="http://schemas.microsoft.com/office/powerpoint/2010/main" val="185702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385" y="4107229"/>
            <a:ext cx="8791575" cy="4943475"/>
          </a:xfrm>
          <a:prstGeom prst="rect">
            <a:avLst/>
          </a:prstGeom>
        </p:spPr>
      </p:pic>
      <p:sp>
        <p:nvSpPr>
          <p:cNvPr id="55" name="Shape 5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NU </a:t>
            </a:r>
            <a:r>
              <a:rPr dirty="0" err="1"/>
              <a:t>Nederlands</a:t>
            </a:r>
            <a:r>
              <a:rPr dirty="0"/>
              <a:t> 3F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5"/>
          </p:nvPr>
        </p:nvSpPr>
        <p:spPr>
          <a:xfrm>
            <a:off x="1323842" y="3018283"/>
            <a:ext cx="10625771" cy="6032421"/>
          </a:xfrm>
          <a:prstGeom prst="rect">
            <a:avLst/>
          </a:prstGeom>
        </p:spPr>
        <p:txBody>
          <a:bodyPr/>
          <a:lstStyle/>
          <a:p>
            <a:pPr>
              <a:buSzPct val="75000"/>
            </a:pPr>
            <a:r>
              <a:rPr lang="nl-NL" sz="3200" dirty="0"/>
              <a:t>Een mening is dus niet te controleren of te bewijzen, maar je kan een mening wel onderbouwen. Hiervoor gebruik je argumenten.</a:t>
            </a: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 smtClean="0"/>
          </a:p>
          <a:p>
            <a:pPr>
              <a:buSzPct val="75000"/>
            </a:pPr>
            <a:endParaRPr lang="nl-NL" sz="3200" dirty="0"/>
          </a:p>
          <a:p>
            <a:pPr>
              <a:buSzPct val="75000"/>
            </a:pPr>
            <a:endParaRPr lang="nl-NL" sz="3200" dirty="0" smtClean="0"/>
          </a:p>
          <a:p>
            <a:pPr>
              <a:buSzPct val="75000"/>
            </a:pPr>
            <a:endParaRPr lang="nl-NL" sz="3200" dirty="0"/>
          </a:p>
          <a:p>
            <a:pPr>
              <a:buSzPct val="75000"/>
            </a:pP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/>
          </a:p>
        </p:txBody>
      </p:sp>
      <p:sp>
        <p:nvSpPr>
          <p:cNvPr id="4" name="Shape 56"/>
          <p:cNvSpPr txBox="1">
            <a:spLocks/>
          </p:cNvSpPr>
          <p:nvPr/>
        </p:nvSpPr>
        <p:spPr>
          <a:xfrm>
            <a:off x="1323842" y="2315642"/>
            <a:ext cx="255198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3691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nl-NL" sz="4000" dirty="0" smtClean="0"/>
              <a:t>ARGUMENT</a:t>
            </a:r>
            <a:endParaRPr lang="nl-NL" sz="4000" dirty="0"/>
          </a:p>
        </p:txBody>
      </p:sp>
      <p:sp>
        <p:nvSpPr>
          <p:cNvPr id="3" name="Ovaal bijschrift 2"/>
          <p:cNvSpPr/>
          <p:nvPr/>
        </p:nvSpPr>
        <p:spPr>
          <a:xfrm>
            <a:off x="887447" y="7485827"/>
            <a:ext cx="2329543" cy="490498"/>
          </a:xfrm>
          <a:prstGeom prst="wedgeEllipseCallout">
            <a:avLst>
              <a:gd name="adj1" fmla="val 62872"/>
              <a:gd name="adj2" fmla="val 11558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3</a:t>
            </a: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argument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echthoekig bijschrift 22"/>
          <p:cNvSpPr/>
          <p:nvPr/>
        </p:nvSpPr>
        <p:spPr>
          <a:xfrm>
            <a:off x="8409664" y="8032780"/>
            <a:ext cx="2960914" cy="841256"/>
          </a:xfrm>
          <a:prstGeom prst="wedgeRectCallout">
            <a:avLst>
              <a:gd name="adj1" fmla="val -66970"/>
              <a:gd name="adj2" fmla="val 122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SzPct val="75000"/>
            </a:pPr>
            <a:r>
              <a:rPr lang="nl-NL" b="1" dirty="0" smtClean="0">
                <a:solidFill>
                  <a:srgbClr val="000000"/>
                </a:solidFill>
                <a:latin typeface="Helvetica Light"/>
              </a:rPr>
              <a:t>Deze uitspraak </a:t>
            </a:r>
            <a:r>
              <a:rPr lang="nl-NL" b="1" dirty="0">
                <a:solidFill>
                  <a:srgbClr val="000000"/>
                </a:solidFill>
                <a:latin typeface="Helvetica Light"/>
              </a:rPr>
              <a:t>vertelt waarom je het met de mening eens zou kunnen zijn.</a:t>
            </a: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3934188" y="8441267"/>
            <a:ext cx="3896442" cy="1214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934188" y="8707075"/>
            <a:ext cx="3896442" cy="1214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8112123" y="7487506"/>
            <a:ext cx="3896442" cy="1214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8112123" y="7731076"/>
            <a:ext cx="3896442" cy="1214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8112123" y="7981729"/>
            <a:ext cx="856779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5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NU Nederlands 3F</a:t>
            </a:r>
          </a:p>
        </p:txBody>
      </p:sp>
      <p:sp>
        <p:nvSpPr>
          <p:cNvPr id="8" name="Shape 57"/>
          <p:cNvSpPr txBox="1">
            <a:spLocks/>
          </p:cNvSpPr>
          <p:nvPr/>
        </p:nvSpPr>
        <p:spPr>
          <a:xfrm>
            <a:off x="4648197" y="3993815"/>
            <a:ext cx="7632699" cy="861774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nl-NL" sz="2800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over een uitspraak te zeggen of hij waar of onwaar is? Dan is het een feit.</a:t>
            </a:r>
            <a:endParaRPr lang="nl-NL" dirty="0">
              <a:ln w="0"/>
              <a:solidFill>
                <a:schemeClr val="tx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hape 57"/>
          <p:cNvSpPr txBox="1">
            <a:spLocks/>
          </p:cNvSpPr>
          <p:nvPr/>
        </p:nvSpPr>
        <p:spPr>
          <a:xfrm>
            <a:off x="1091134" y="2871241"/>
            <a:ext cx="11189761" cy="492443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nl-NL" sz="3200" b="1" dirty="0" smtClean="0">
                <a:solidFill>
                  <a:srgbClr val="000000"/>
                </a:solidFill>
              </a:rPr>
              <a:t>Feiten, standpunten en argumenten kun je als volgt herkennen</a:t>
            </a:r>
            <a:r>
              <a:rPr lang="nl-NL" sz="3200" b="1" dirty="0" smtClean="0">
                <a:ln/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nl-NL" sz="3200" b="1" dirty="0">
              <a:ln/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Shape 57"/>
          <p:cNvSpPr txBox="1">
            <a:spLocks/>
          </p:cNvSpPr>
          <p:nvPr/>
        </p:nvSpPr>
        <p:spPr>
          <a:xfrm>
            <a:off x="4648197" y="5456647"/>
            <a:ext cx="7632699" cy="1292662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nl-NL" sz="2800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Kun je niet zeggen dat een uitspraak waar of onwaar is? Kun je het met de uitspraak eens of oneens zijn? Dan heb je te maken met een mening.</a:t>
            </a:r>
            <a:endParaRPr lang="nl-NL" dirty="0">
              <a:ln w="0"/>
              <a:solidFill>
                <a:schemeClr val="tx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Shape 57"/>
          <p:cNvSpPr txBox="1">
            <a:spLocks/>
          </p:cNvSpPr>
          <p:nvPr/>
        </p:nvSpPr>
        <p:spPr>
          <a:xfrm>
            <a:off x="4648197" y="7176375"/>
            <a:ext cx="7632699" cy="1292662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nl-NL" sz="2800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Wordt een uitspraak gebruikt om een andere uitspraak te ondersteunen? Dan is het een argument.</a:t>
            </a:r>
            <a:endParaRPr lang="nl-NL" dirty="0">
              <a:ln w="0"/>
              <a:solidFill>
                <a:schemeClr val="tx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IJL-RECHTS 5"/>
          <p:cNvSpPr/>
          <p:nvPr/>
        </p:nvSpPr>
        <p:spPr>
          <a:xfrm>
            <a:off x="1091137" y="4021465"/>
            <a:ext cx="3404662" cy="937458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2">
                    <a:lumMod val="10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Feiten</a:t>
            </a:r>
            <a:endParaRPr kumimoji="0" lang="nl-NL" sz="240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PIJL-RECHTS 19"/>
          <p:cNvSpPr/>
          <p:nvPr/>
        </p:nvSpPr>
        <p:spPr>
          <a:xfrm>
            <a:off x="1091136" y="5616703"/>
            <a:ext cx="3404662" cy="937458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2">
                    <a:lumMod val="10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Meningen</a:t>
            </a:r>
            <a:endParaRPr kumimoji="0" lang="nl-NL" sz="240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PIJL-RECHTS 20"/>
          <p:cNvSpPr/>
          <p:nvPr/>
        </p:nvSpPr>
        <p:spPr>
          <a:xfrm>
            <a:off x="1091136" y="7337181"/>
            <a:ext cx="3404663" cy="937458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2">
                    <a:lumMod val="10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Argumenten</a:t>
            </a:r>
            <a:endParaRPr kumimoji="0" lang="nl-NL" sz="240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56"/>
          <p:cNvSpPr txBox="1">
            <a:spLocks/>
          </p:cNvSpPr>
          <p:nvPr/>
        </p:nvSpPr>
        <p:spPr>
          <a:xfrm>
            <a:off x="1091134" y="2168600"/>
            <a:ext cx="151804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3691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nl-NL" sz="4000" dirty="0" smtClean="0"/>
              <a:t>UITLEG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09068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NU Nederlands 3F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76872" y="2462801"/>
            <a:ext cx="184731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276" dirty="0"/>
          </a:p>
        </p:txBody>
      </p:sp>
      <p:sp>
        <p:nvSpPr>
          <p:cNvPr id="9" name="Tijdelijke aanduiding voor voettekst 1"/>
          <p:cNvSpPr>
            <a:spLocks noGrp="1"/>
          </p:cNvSpPr>
          <p:nvPr/>
        </p:nvSpPr>
        <p:spPr>
          <a:xfrm>
            <a:off x="258237" y="9093205"/>
            <a:ext cx="11777308" cy="586176"/>
          </a:xfrm>
          <a:prstGeom prst="rect">
            <a:avLst/>
          </a:prstGeom>
        </p:spPr>
        <p:txBody>
          <a:bodyPr vert="horz" lIns="130048" tIns="65024" rIns="130048" bIns="65024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/>
              <a:t>										</a:t>
            </a:r>
            <a:endParaRPr lang="nl-NL" sz="1800" dirty="0"/>
          </a:p>
        </p:txBody>
      </p:sp>
      <p:sp>
        <p:nvSpPr>
          <p:cNvPr id="15" name="Shape 56"/>
          <p:cNvSpPr>
            <a:spLocks noGrp="1"/>
          </p:cNvSpPr>
          <p:nvPr>
            <p:ph type="body" idx="14"/>
          </p:nvPr>
        </p:nvSpPr>
        <p:spPr>
          <a:xfrm>
            <a:off x="949178" y="1863367"/>
            <a:ext cx="2611292" cy="615553"/>
          </a:xfrm>
          <a:prstGeom prst="rect">
            <a:avLst/>
          </a:prstGeom>
        </p:spPr>
        <p:txBody>
          <a:bodyPr/>
          <a:lstStyle/>
          <a:p>
            <a:r>
              <a:rPr lang="nl-NL" sz="4000" dirty="0" smtClean="0"/>
              <a:t>VOORBEELD</a:t>
            </a:r>
            <a:endParaRPr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5" y="3071345"/>
            <a:ext cx="11198896" cy="3839621"/>
          </a:xfrm>
          <a:prstGeom prst="rect">
            <a:avLst/>
          </a:prstGeom>
        </p:spPr>
      </p:pic>
      <p:sp>
        <p:nvSpPr>
          <p:cNvPr id="16" name="Wolkvormige toelichting 15"/>
          <p:cNvSpPr/>
          <p:nvPr/>
        </p:nvSpPr>
        <p:spPr>
          <a:xfrm>
            <a:off x="4510201" y="1660220"/>
            <a:ext cx="3273380" cy="905788"/>
          </a:xfrm>
          <a:prstGeom prst="cloudCallout">
            <a:avLst>
              <a:gd name="adj1" fmla="val -32761"/>
              <a:gd name="adj2" fmla="val 8980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spc="0" normalizeH="0" baseline="0" dirty="0" smtClean="0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Welke meningen vind je in de tekst?</a:t>
            </a:r>
            <a:endParaRPr kumimoji="0" lang="nl-NL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Wolkvormige toelichting 16"/>
          <p:cNvSpPr/>
          <p:nvPr/>
        </p:nvSpPr>
        <p:spPr>
          <a:xfrm>
            <a:off x="6450687" y="6371016"/>
            <a:ext cx="2106173" cy="1280597"/>
          </a:xfrm>
          <a:prstGeom prst="cloudCallout">
            <a:avLst>
              <a:gd name="adj1" fmla="val 71443"/>
              <a:gd name="adj2" fmla="val 3630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Zijn de argumenten feitelijk?</a:t>
            </a:r>
            <a:endParaRPr kumimoji="0" lang="nl-NL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Wolkvormige toelichting 19"/>
          <p:cNvSpPr/>
          <p:nvPr/>
        </p:nvSpPr>
        <p:spPr>
          <a:xfrm>
            <a:off x="24584" y="6857747"/>
            <a:ext cx="3462647" cy="1655405"/>
          </a:xfrm>
          <a:prstGeom prst="cloudCallout">
            <a:avLst>
              <a:gd name="adj1" fmla="val 71765"/>
              <a:gd name="adj2" fmla="val -4338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spc="0" normalizeH="0" baseline="0" dirty="0" smtClean="0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Gebruikt de schrijver argumenten</a:t>
            </a:r>
            <a:r>
              <a:rPr kumimoji="0" lang="nl-NL" b="1" i="0" u="none" strike="noStrike" cap="none" spc="0" normalizeH="0" dirty="0" smtClean="0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om zijn mening te ondersteunen?</a:t>
            </a:r>
            <a:endParaRPr kumimoji="0" lang="nl-NL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8460518" y="1702192"/>
            <a:ext cx="3500564" cy="1203166"/>
          </a:xfrm>
          <a:prstGeom prst="wedgeRoundRectCallout">
            <a:avLst>
              <a:gd name="adj1" fmla="val -73069"/>
              <a:gd name="adj2" fmla="val 4816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Er staat één mening in de tekst, namelijk dat de </a:t>
            </a:r>
            <a:r>
              <a:rPr lang="nl-NL" b="1" dirty="0" err="1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eindejaars</a:t>
            </a: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-activiteiten van de gemeente een succes waren.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3560470" y="7911569"/>
            <a:ext cx="3294917" cy="1203166"/>
          </a:xfrm>
          <a:prstGeom prst="wedgeRoundRectCallout">
            <a:avLst>
              <a:gd name="adj1" fmla="val -39603"/>
              <a:gd name="adj2" fmla="val -97724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Hij gebruikt twee argumenten:</a:t>
            </a:r>
          </a:p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nl-NL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Er kwam veel publiek af op de activiteiten.</a:t>
            </a:r>
          </a:p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De overlast bleef beperkt.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9321377" y="6998020"/>
            <a:ext cx="3294917" cy="1747996"/>
          </a:xfrm>
          <a:prstGeom prst="wedgeRoundRectCallout">
            <a:avLst>
              <a:gd name="adj1" fmla="val -70246"/>
              <a:gd name="adj2" fmla="val 21396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De argumenten zijn zeker feiten. De schrijver noemt specifieke getallen die goed te controleren zijn. Je kunt het ook niet oneens zijn met de getallen.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726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14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DAEAF3"/>
      </a:dk1>
      <a:lt1>
        <a:srgbClr val="F36919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3691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3691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11511E76398478117834BDA658B6E" ma:contentTypeVersion="10" ma:contentTypeDescription="Een nieuw document maken." ma:contentTypeScope="" ma:versionID="993a27deb877726d9057bb5f3ca52294">
  <xsd:schema xmlns:xsd="http://www.w3.org/2001/XMLSchema" xmlns:xs="http://www.w3.org/2001/XMLSchema" xmlns:p="http://schemas.microsoft.com/office/2006/metadata/properties" xmlns:ns3="5cdedd98-05a6-4844-a2be-4403c98339c5" xmlns:ns4="9332b1e5-03ec-4bd9-988a-b56970a22ef6" targetNamespace="http://schemas.microsoft.com/office/2006/metadata/properties" ma:root="true" ma:fieldsID="26783357eb4376f1743456c5ee919fcb" ns3:_="" ns4:_="">
    <xsd:import namespace="5cdedd98-05a6-4844-a2be-4403c98339c5"/>
    <xsd:import namespace="9332b1e5-03ec-4bd9-988a-b56970a22e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edd98-05a6-4844-a2be-4403c9833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2b1e5-03ec-4bd9-988a-b56970a22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856AE6-EB8A-4670-9770-E607B5AB4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edd98-05a6-4844-a2be-4403c98339c5"/>
    <ds:schemaRef ds:uri="9332b1e5-03ec-4bd9-988a-b56970a22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6E2F4C-772F-4BF6-A935-1E7D4E25C8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58396-9414-4223-98C5-C72C449E7F62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5cdedd98-05a6-4844-a2be-4403c98339c5"/>
    <ds:schemaRef ds:uri="http://schemas.openxmlformats.org/package/2006/metadata/core-properties"/>
    <ds:schemaRef ds:uri="9332b1e5-03ec-4bd9-988a-b56970a22ef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362</Words>
  <Application>Microsoft Office PowerPoint</Application>
  <PresentationFormat>Aangepast</PresentationFormat>
  <Paragraphs>53</Paragraphs>
  <Slides>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</vt:lpstr>
      <vt:lpstr>Helvetica Light</vt:lpstr>
      <vt:lpstr>Helvetica Neue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Majida Boudhan</dc:creator>
  <cp:lastModifiedBy>Rianne van den Hombergh</cp:lastModifiedBy>
  <cp:revision>104</cp:revision>
  <dcterms:modified xsi:type="dcterms:W3CDTF">2020-11-16T15:28:50Z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0x010100C1911511E76398478117834BDA658B6E</vt:lpwstr>
  </property>
</Properties>
</file>